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62" r:id="rId5"/>
    <p:sldId id="263" r:id="rId6"/>
    <p:sldId id="259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421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330-EC89-4938-A0CA-5F5173BEA0F4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0ED0-C9CD-47DD-A059-52C2F0C5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8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3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0ED0-C9CD-47DD-A059-52C2F0C5F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1008A3-ADBF-4125-865E-13CBE740010D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A73608-5442-4346-BD5C-0C834BB10D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uminat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luminate.com/downloads/sales/pdfs/lc-overview.pdf" TargetMode="External"/><Relationship Id="rId4" Type="http://schemas.openxmlformats.org/officeDocument/2006/relationships/hyperlink" Target="http://www.elluminate.com/downloads/download/Plan-Solutions-Brief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hyperlink" Target="http://www.elluminate.com/downloads/sales/pdfs/lc-overview.pdf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27584"/>
            <a:ext cx="7086600" cy="6472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Elluminate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1" y="541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Ghania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Zgheib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EDIT 611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Spring 2011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81200"/>
            <a:ext cx="7823200" cy="4144963"/>
          </a:xfrm>
        </p:spPr>
        <p:txBody>
          <a:bodyPr/>
          <a:lstStyle/>
          <a:p>
            <a:r>
              <a:rPr lang="en-US" dirty="0" smtClean="0"/>
              <a:t>Elluminate (2011). Retrieved March 5, </a:t>
            </a:r>
            <a:r>
              <a:rPr lang="en-US" dirty="0"/>
              <a:t>2011 from </a:t>
            </a:r>
            <a:r>
              <a:rPr lang="en-US" dirty="0">
                <a:hlinkClick r:id="rId3"/>
              </a:rPr>
              <a:t>http://www.elluminate.com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Elluminate Plan! (2010). What’s next in the instructional cycle: A solution brief. Retrieved March 6, </a:t>
            </a:r>
            <a:r>
              <a:rPr lang="en-US" dirty="0"/>
              <a:t>2o11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www.elluminate.com/downloads/download/Plan-Solutions-Brief.pdf</a:t>
            </a:r>
            <a:endParaRPr lang="en-US" dirty="0" smtClean="0"/>
          </a:p>
          <a:p>
            <a:r>
              <a:rPr lang="en-US" dirty="0" smtClean="0"/>
              <a:t>The Social Learning Network for Education.  Retrieved March 9, 2011 from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www.elluminate.com/downloads/sales/pdfs/lc-overview.pdf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799" cy="4953000"/>
          </a:xfrm>
        </p:spPr>
        <p:txBody>
          <a:bodyPr/>
          <a:lstStyle/>
          <a:p>
            <a:r>
              <a:rPr lang="en-US" dirty="0" smtClean="0"/>
              <a:t>A web conferencing program that provides the following programs: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Elluminate </a:t>
            </a:r>
            <a:r>
              <a:rPr lang="en-US" b="1" i="1" dirty="0" smtClean="0"/>
              <a:t>Live!</a:t>
            </a:r>
            <a:r>
              <a:rPr lang="en-US" b="1" dirty="0" smtClean="0"/>
              <a:t> </a:t>
            </a:r>
          </a:p>
          <a:p>
            <a:pPr lvl="0">
              <a:buClr>
                <a:srgbClr val="31B6FD"/>
              </a:buClr>
            </a:pPr>
            <a:r>
              <a:rPr lang="en-US" b="1" dirty="0">
                <a:solidFill>
                  <a:srgbClr val="073E87"/>
                </a:solidFill>
              </a:rPr>
              <a:t>Elluminate </a:t>
            </a:r>
            <a:r>
              <a:rPr lang="en-US" b="1" i="1" dirty="0" smtClean="0">
                <a:solidFill>
                  <a:srgbClr val="073E87"/>
                </a:solidFill>
              </a:rPr>
              <a:t>Plan!</a:t>
            </a:r>
            <a:endParaRPr lang="en-US" b="1" i="1" dirty="0" smtClean="0"/>
          </a:p>
          <a:p>
            <a:r>
              <a:rPr lang="en-US" b="1" dirty="0" smtClean="0"/>
              <a:t>Elluminate </a:t>
            </a:r>
            <a:r>
              <a:rPr lang="en-US" b="1" i="1" dirty="0" smtClean="0"/>
              <a:t>Publish!</a:t>
            </a:r>
          </a:p>
          <a:p>
            <a:r>
              <a:rPr lang="en-US" b="1" dirty="0" smtClean="0"/>
              <a:t>Elluminate Bridges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Elluminate?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32591" r="28751" b="12625"/>
          <a:stretch/>
        </p:blipFill>
        <p:spPr>
          <a:xfrm>
            <a:off x="4572000" y="2285999"/>
            <a:ext cx="3962400" cy="3275045"/>
          </a:xfrm>
          <a:prstGeom prst="round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6008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2" y="1448832"/>
            <a:ext cx="7523678" cy="510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Elluminate </a:t>
            </a:r>
            <a:r>
              <a:rPr lang="en-US" i="1" dirty="0" smtClean="0"/>
              <a:t>Live!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1200" y="1447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10400" y="2978749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36116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Participants room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4196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Chat room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0" y="285563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White board</a:t>
            </a:r>
            <a:endParaRPr lang="en-US" sz="10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0400" y="2537154"/>
            <a:ext cx="406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0400" y="4542710"/>
            <a:ext cx="406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" y="5867400"/>
            <a:ext cx="89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Audio participation</a:t>
            </a:r>
            <a:endParaRPr lang="en-US" sz="1000" b="1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898524" y="6067455"/>
            <a:ext cx="793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90800" y="65532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Teleconferencing</a:t>
            </a:r>
            <a:endParaRPr lang="en-US" sz="10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971800" y="6267510"/>
            <a:ext cx="76200" cy="285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0" y="110905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Web tour</a:t>
            </a:r>
            <a:endParaRPr lang="en-US" sz="1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483429" y="1342310"/>
            <a:ext cx="0" cy="410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0" y="647966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Session recording</a:t>
            </a:r>
            <a:endParaRPr lang="en-US" sz="1000" b="1" dirty="0"/>
          </a:p>
        </p:txBody>
      </p:sp>
      <p:pic>
        <p:nvPicPr>
          <p:cNvPr id="38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7647" y="6105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8077199" cy="4114800"/>
          </a:xfrm>
        </p:spPr>
        <p:txBody>
          <a:bodyPr/>
          <a:lstStyle/>
          <a:p>
            <a:r>
              <a:rPr lang="en-US" sz="2800" b="1" dirty="0"/>
              <a:t>Elluminate </a:t>
            </a:r>
            <a:r>
              <a:rPr lang="en-US" sz="2800" b="1" dirty="0" err="1" smtClean="0"/>
              <a:t>vClass</a:t>
            </a:r>
            <a:r>
              <a:rPr lang="en-US" sz="2800" dirty="0" smtClean="0"/>
              <a:t>: 50-400 students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Elluminate </a:t>
            </a:r>
            <a:r>
              <a:rPr lang="en-US" sz="2800" b="1" dirty="0" err="1" smtClean="0"/>
              <a:t>vOffice</a:t>
            </a:r>
            <a:r>
              <a:rPr lang="en-US" sz="2800" dirty="0" smtClean="0"/>
              <a:t>: 50 participants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Elluminate </a:t>
            </a:r>
            <a:r>
              <a:rPr lang="en-US" sz="2800" b="1" dirty="0" err="1" smtClean="0"/>
              <a:t>vRoom</a:t>
            </a:r>
            <a:r>
              <a:rPr lang="en-US" sz="2800" dirty="0" smtClean="0"/>
              <a:t>: 3 participants (no recording or integrated teleconferencing)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v</a:t>
            </a:r>
            <a:r>
              <a:rPr lang="en-US" dirty="0" err="1"/>
              <a:t>S</a:t>
            </a:r>
            <a:r>
              <a:rPr lang="en-US" dirty="0" err="1" smtClean="0"/>
              <a:t>paces</a:t>
            </a:r>
            <a:endParaRPr lang="en-US" dirty="0"/>
          </a:p>
        </p:txBody>
      </p:sp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905000"/>
            <a:ext cx="83058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Integrated closed captioning </a:t>
            </a:r>
          </a:p>
          <a:p>
            <a:r>
              <a:rPr lang="en-US" sz="2800" dirty="0"/>
              <a:t>Multi-stream video for ASL </a:t>
            </a:r>
          </a:p>
          <a:p>
            <a:r>
              <a:rPr lang="en-US" sz="2800" dirty="0"/>
              <a:t>Inherited OS display settings </a:t>
            </a:r>
          </a:p>
          <a:p>
            <a:r>
              <a:rPr lang="en-US" sz="2800" dirty="0"/>
              <a:t>Support for screen readers, including availability of slide text </a:t>
            </a:r>
          </a:p>
          <a:p>
            <a:r>
              <a:rPr lang="en-US" sz="2800" dirty="0"/>
              <a:t>Scalable content areas </a:t>
            </a:r>
          </a:p>
          <a:p>
            <a:r>
              <a:rPr lang="en-US" sz="2800" dirty="0"/>
              <a:t>Command-line access and shortcut keys </a:t>
            </a:r>
          </a:p>
          <a:p>
            <a:r>
              <a:rPr lang="en-US" sz="2800" dirty="0"/>
              <a:t>Personalized settings saved for next sessions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Accessibility</a:t>
            </a:r>
            <a:endParaRPr lang="en-US" dirty="0"/>
          </a:p>
        </p:txBody>
      </p:sp>
      <p:pic>
        <p:nvPicPr>
          <p:cNvPr id="4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152400"/>
            <a:ext cx="8229600" cy="1252728"/>
          </a:xfrm>
        </p:spPr>
        <p:txBody>
          <a:bodyPr/>
          <a:lstStyle/>
          <a:p>
            <a:pPr algn="l"/>
            <a:r>
              <a:rPr lang="en-US" dirty="0" smtClean="0"/>
              <a:t>Elluminate </a:t>
            </a:r>
            <a:r>
              <a:rPr lang="en-US" i="1" dirty="0" smtClean="0"/>
              <a:t>Plan!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2100" y="3886200"/>
            <a:ext cx="207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text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2100" y="2743200"/>
            <a:ext cx="176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action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" y="4978139"/>
            <a:ext cx="191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topic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2100" y="163664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file</a:t>
            </a:r>
            <a:endParaRPr lang="en-US" sz="2400" b="1" dirty="0"/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3" t="22874" r="30774" b="6753"/>
          <a:stretch/>
        </p:blipFill>
        <p:spPr>
          <a:xfrm>
            <a:off x="3352800" y="1133565"/>
            <a:ext cx="5613400" cy="5593381"/>
          </a:xfrm>
        </p:spPr>
      </p:pic>
      <p:cxnSp>
        <p:nvCxnSpPr>
          <p:cNvPr id="35" name="Straight Arrow Connector 34"/>
          <p:cNvCxnSpPr>
            <a:stCxn id="29" idx="3"/>
          </p:cNvCxnSpPr>
          <p:nvPr/>
        </p:nvCxnSpPr>
        <p:spPr>
          <a:xfrm>
            <a:off x="1511300" y="1867476"/>
            <a:ext cx="2451100" cy="570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</p:cNvCxnSpPr>
          <p:nvPr/>
        </p:nvCxnSpPr>
        <p:spPr>
          <a:xfrm>
            <a:off x="2057400" y="2974033"/>
            <a:ext cx="1905000" cy="159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</p:cNvCxnSpPr>
          <p:nvPr/>
        </p:nvCxnSpPr>
        <p:spPr>
          <a:xfrm flipV="1">
            <a:off x="2209800" y="5105400"/>
            <a:ext cx="1600200" cy="10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1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Definition Videos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Recordings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Audio Podcasts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Elluminate </a:t>
            </a:r>
            <a:r>
              <a:rPr lang="en-US" i="1" dirty="0" smtClean="0"/>
              <a:t>Publish!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98447"/>
            <a:ext cx="1244600" cy="112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4938"/>
            <a:ext cx="1371600" cy="1094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1039368" cy="1047784"/>
          </a:xfrm>
          <a:prstGeom prst="rect">
            <a:avLst/>
          </a:prstGeom>
        </p:spPr>
      </p:pic>
      <p:pic>
        <p:nvPicPr>
          <p:cNvPr id="7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905000"/>
            <a:ext cx="77470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Elluminate can be integrated with the following  LMS and CMS: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Blackboard </a:t>
            </a:r>
            <a:r>
              <a:rPr lang="en-US" dirty="0"/>
              <a:t>Enterprise </a:t>
            </a:r>
          </a:p>
          <a:p>
            <a:r>
              <a:rPr lang="en-US" dirty="0"/>
              <a:t>Blackboard CE/Vista Enterprise </a:t>
            </a:r>
          </a:p>
          <a:p>
            <a:r>
              <a:rPr lang="en-US" dirty="0"/>
              <a:t>ANGEL Learning Management Suite </a:t>
            </a:r>
          </a:p>
          <a:p>
            <a:r>
              <a:rPr lang="en-US" dirty="0"/>
              <a:t>Desire2Learn Learning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/>
              <a:t>Moodle Learning Management System </a:t>
            </a:r>
          </a:p>
          <a:p>
            <a:r>
              <a:rPr lang="en-US" dirty="0"/>
              <a:t>Pearson </a:t>
            </a:r>
            <a:r>
              <a:rPr lang="en-US" dirty="0" err="1"/>
              <a:t>LearningStudio</a:t>
            </a:r>
            <a:r>
              <a:rPr lang="en-US" dirty="0"/>
              <a:t> </a:t>
            </a:r>
          </a:p>
          <a:p>
            <a:r>
              <a:rPr lang="en-US" dirty="0"/>
              <a:t>Sakai Collaborative and Learning Environment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Elluminate Bridges</a:t>
            </a:r>
            <a:endParaRPr lang="en-US" i="1" dirty="0"/>
          </a:p>
        </p:txBody>
      </p:sp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LearnCentral</a:t>
            </a:r>
            <a:r>
              <a:rPr lang="en-US" dirty="0" smtClean="0"/>
              <a:t>: </a:t>
            </a:r>
            <a:r>
              <a:rPr lang="en-US" sz="3600" dirty="0" smtClean="0"/>
              <a:t>A Social Learning Community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Connect  </a:t>
            </a:r>
            <a:r>
              <a:rPr lang="en-US" sz="2600" dirty="0" smtClean="0"/>
              <a:t>with peers</a:t>
            </a:r>
          </a:p>
          <a:p>
            <a:r>
              <a:rPr lang="en-US" sz="2600" b="1" dirty="0" smtClean="0"/>
              <a:t>Hold </a:t>
            </a:r>
            <a:r>
              <a:rPr lang="en-US" sz="2600" dirty="0" smtClean="0"/>
              <a:t>online meetings</a:t>
            </a:r>
          </a:p>
          <a:p>
            <a:r>
              <a:rPr lang="en-US" sz="2600" b="1" dirty="0" smtClean="0"/>
              <a:t>Host </a:t>
            </a:r>
            <a:r>
              <a:rPr lang="en-US" sz="2600" dirty="0" smtClean="0"/>
              <a:t>webinars</a:t>
            </a:r>
          </a:p>
          <a:p>
            <a:r>
              <a:rPr lang="en-US" sz="2600" b="1" dirty="0" smtClean="0"/>
              <a:t>Search </a:t>
            </a:r>
            <a:r>
              <a:rPr lang="en-US" sz="2600" dirty="0" smtClean="0"/>
              <a:t>for educators by interest</a:t>
            </a:r>
          </a:p>
          <a:p>
            <a:r>
              <a:rPr lang="en-US" sz="2600" b="1" dirty="0" smtClean="0"/>
              <a:t>Share </a:t>
            </a:r>
            <a:r>
              <a:rPr lang="en-US" sz="2600" dirty="0" smtClean="0"/>
              <a:t>expertise</a:t>
            </a:r>
          </a:p>
          <a:p>
            <a:r>
              <a:rPr lang="en-US" sz="2600" b="1" dirty="0" smtClean="0"/>
              <a:t>Develop </a:t>
            </a:r>
            <a:r>
              <a:rPr lang="en-US" sz="2600" dirty="0" smtClean="0"/>
              <a:t>curriculum</a:t>
            </a:r>
          </a:p>
          <a:p>
            <a:r>
              <a:rPr lang="en-US" sz="2600" b="1" dirty="0" smtClean="0"/>
              <a:t>Access </a:t>
            </a:r>
            <a:r>
              <a:rPr lang="en-US" sz="2600" dirty="0" smtClean="0"/>
              <a:t>library</a:t>
            </a:r>
          </a:p>
          <a:p>
            <a:r>
              <a:rPr lang="en-US" sz="2600" b="1" dirty="0" smtClean="0"/>
              <a:t>Discover </a:t>
            </a:r>
            <a:r>
              <a:rPr lang="en-US" sz="2600" dirty="0" smtClean="0"/>
              <a:t>teaching content</a:t>
            </a:r>
          </a:p>
          <a:p>
            <a:r>
              <a:rPr lang="en-US" sz="2600" b="1" dirty="0" smtClean="0"/>
              <a:t>Improve  </a:t>
            </a:r>
            <a:r>
              <a:rPr lang="en-US" sz="2600" dirty="0" smtClean="0"/>
              <a:t>skills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822192" cy="437388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Create  </a:t>
            </a:r>
            <a:r>
              <a:rPr lang="en-US" dirty="0" smtClean="0"/>
              <a:t>a portfolio</a:t>
            </a:r>
          </a:p>
          <a:p>
            <a:r>
              <a:rPr lang="en-US" b="1" dirty="0" smtClean="0"/>
              <a:t>Join </a:t>
            </a:r>
            <a:r>
              <a:rPr lang="en-US" dirty="0" smtClean="0"/>
              <a:t>discussion groups and forums</a:t>
            </a:r>
          </a:p>
          <a:p>
            <a:r>
              <a:rPr lang="en-US" b="1" dirty="0" smtClean="0"/>
              <a:t>Collaborate </a:t>
            </a:r>
            <a:r>
              <a:rPr lang="en-US" dirty="0" smtClean="0"/>
              <a:t>on projects</a:t>
            </a:r>
          </a:p>
          <a:p>
            <a:r>
              <a:rPr lang="en-US" b="1" dirty="0" smtClean="0"/>
              <a:t>Mentor </a:t>
            </a:r>
          </a:p>
          <a:p>
            <a:r>
              <a:rPr lang="en-US" b="1" dirty="0" smtClean="0"/>
              <a:t>Increase </a:t>
            </a:r>
            <a:r>
              <a:rPr lang="en-US" dirty="0" smtClean="0"/>
              <a:t>academic awareness</a:t>
            </a:r>
          </a:p>
          <a:p>
            <a:r>
              <a:rPr lang="en-US" b="1" dirty="0" smtClean="0"/>
              <a:t>Conduct </a:t>
            </a:r>
            <a:r>
              <a:rPr lang="en-US" dirty="0" smtClean="0"/>
              <a:t>training</a:t>
            </a:r>
          </a:p>
          <a:p>
            <a:r>
              <a:rPr lang="en-US" b="1" dirty="0" smtClean="0"/>
              <a:t>Attend </a:t>
            </a:r>
            <a:r>
              <a:rPr lang="en-US" dirty="0" smtClean="0"/>
              <a:t>events</a:t>
            </a:r>
          </a:p>
          <a:p>
            <a:r>
              <a:rPr lang="en-US" b="1" dirty="0" smtClean="0"/>
              <a:t>Participate </a:t>
            </a:r>
            <a:r>
              <a:rPr lang="en-US" dirty="0" smtClean="0"/>
              <a:t>in global dialogue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39633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http://www.elluminate.com/downloads/sales/pdfs/lc-overview.pdf</a:t>
            </a:r>
            <a:endParaRPr lang="en-US" dirty="0"/>
          </a:p>
        </p:txBody>
      </p:sp>
      <p:pic>
        <p:nvPicPr>
          <p:cNvPr id="8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6091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4504</TotalTime>
  <Words>285</Words>
  <Application>Microsoft Office PowerPoint</Application>
  <PresentationFormat>On-screen Show (4:3)</PresentationFormat>
  <Paragraphs>86</Paragraphs>
  <Slides>10</Slides>
  <Notes>9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Elluminate</vt:lpstr>
      <vt:lpstr>What is Elluminate?</vt:lpstr>
      <vt:lpstr>Elluminate Live!</vt:lpstr>
      <vt:lpstr>vSpaces</vt:lpstr>
      <vt:lpstr>Accessibility</vt:lpstr>
      <vt:lpstr>Elluminate Plan!</vt:lpstr>
      <vt:lpstr>Elluminate Publish!</vt:lpstr>
      <vt:lpstr>Elluminate Bridges</vt:lpstr>
      <vt:lpstr>LearnCentral: A Social Learning Community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Guenia</dc:creator>
  <cp:lastModifiedBy>Guenia</cp:lastModifiedBy>
  <cp:revision>61</cp:revision>
  <dcterms:created xsi:type="dcterms:W3CDTF">2011-03-06T03:27:50Z</dcterms:created>
  <dcterms:modified xsi:type="dcterms:W3CDTF">2011-03-10T21:14:00Z</dcterms:modified>
</cp:coreProperties>
</file>